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3"/>
  </p:notesMasterIdLst>
  <p:sldIdLst>
    <p:sldId id="256" r:id="rId2"/>
    <p:sldId id="448" r:id="rId3"/>
    <p:sldId id="432" r:id="rId4"/>
    <p:sldId id="433" r:id="rId5"/>
    <p:sldId id="442" r:id="rId6"/>
    <p:sldId id="438" r:id="rId7"/>
    <p:sldId id="439" r:id="rId8"/>
    <p:sldId id="444" r:id="rId9"/>
    <p:sldId id="435" r:id="rId10"/>
    <p:sldId id="416" r:id="rId11"/>
    <p:sldId id="414" r:id="rId12"/>
    <p:sldId id="417" r:id="rId13"/>
    <p:sldId id="460" r:id="rId14"/>
    <p:sldId id="461" r:id="rId15"/>
    <p:sldId id="462" r:id="rId16"/>
    <p:sldId id="463" r:id="rId17"/>
    <p:sldId id="465" r:id="rId18"/>
    <p:sldId id="464" r:id="rId19"/>
    <p:sldId id="458" r:id="rId20"/>
    <p:sldId id="459" r:id="rId21"/>
    <p:sldId id="288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3300"/>
    <a:srgbClr val="1F497D"/>
    <a:srgbClr val="003399"/>
    <a:srgbClr val="336699"/>
  </p:clrMru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0143" autoAdjust="0"/>
  </p:normalViewPr>
  <p:slideViewPr>
    <p:cSldViewPr>
      <p:cViewPr>
        <p:scale>
          <a:sx n="60" d="100"/>
          <a:sy n="60" d="100"/>
        </p:scale>
        <p:origin x="-160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E6BE6E3-0758-4F23-854A-134C798C01EE}" type="datetimeFigureOut">
              <a:rPr lang="en-US"/>
              <a:pPr/>
              <a:t>30-Jan-21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3824FB1-E6AB-4643-B3E7-84BD961549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7A215C9-D61E-4707-A68F-6CBD4147648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97A95F-9FD2-42CD-882C-981FE99647C3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09800"/>
            <a:ext cx="8305800" cy="21336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029200"/>
            <a:ext cx="8305800" cy="11303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788" y="2209800"/>
            <a:ext cx="252412" cy="21399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029200"/>
            <a:ext cx="252413" cy="11430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178163"/>
            <a:ext cx="7724180" cy="1631837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86420" y="4724401"/>
            <a:ext cx="7724180" cy="878681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D7AFBB45-990F-464A-8436-0A313E5A722D}" type="datetimeFigureOut">
              <a:rPr lang="en-US"/>
              <a:pPr/>
              <a:t>30-Jan-21</a:t>
            </a:fld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fld id="{D73CB96D-33C3-4D4A-B8C5-C68C310359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B44AD-CD41-439E-B0D6-54EE7DAC4A3E}" type="datetimeFigureOut">
              <a:rPr lang="en-US"/>
              <a:pPr/>
              <a:t>30-Jan-21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1235C-03C6-4ABD-A97C-A94135557C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03CA5-CA8C-4643-B03D-4C0A13220061}" type="datetimeFigureOut">
              <a:rPr lang="en-US"/>
              <a:pPr/>
              <a:t>30-Jan-21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0ED2D-AAB2-4432-AAA3-D3F08AF218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BE7538F3-FB62-4C55-BA84-104D6B423730}" type="datetimeFigureOut">
              <a:rPr lang="en-US"/>
              <a:pPr/>
              <a:t>30-Jan-21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fld id="{5A462F48-EA30-4BED-94C3-764FE1C11030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>
            <a:lvl1pPr algn="ctr">
              <a:defRPr sz="3400" b="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257800"/>
          </a:xfrm>
        </p:spPr>
        <p:txBody>
          <a:bodyPr/>
          <a:lstStyle>
            <a:lvl1pPr>
              <a:buClr>
                <a:schemeClr val="accent1"/>
              </a:buClr>
              <a:defRPr sz="2800">
                <a:latin typeface="Calibri" pitchFamily="34" charset="0"/>
                <a:cs typeface="Calibri" pitchFamily="34" charset="0"/>
              </a:defRPr>
            </a:lvl1pPr>
            <a:lvl2pPr>
              <a:buClr>
                <a:schemeClr val="accent1"/>
              </a:buClr>
              <a:defRPr sz="2400">
                <a:latin typeface="Calibri" pitchFamily="34" charset="0"/>
                <a:cs typeface="Calibri" pitchFamily="34" charset="0"/>
              </a:defRPr>
            </a:lvl2pPr>
            <a:lvl3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3pPr>
            <a:lvl4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4pPr>
            <a:lvl5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C53ED-9AAE-4225-99EF-9ADDD01E5FAD}" type="datetimeFigureOut">
              <a:rPr lang="en-US"/>
              <a:pPr/>
              <a:t>30-Jan-21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4AFC3-F187-413A-AD04-0492E3E3C0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2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EA6CF-87B2-4C1F-9540-4BED492FEDFE}" type="datetimeFigureOut">
              <a:rPr lang="en-US"/>
              <a:pPr/>
              <a:t>30-Jan-21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3E9F9-1024-4E11-92D9-D7D33E244A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82C271-33D1-47BF-9661-0C1BF2241384}" type="datetimeFigureOut">
              <a:rPr lang="en-US"/>
              <a:pPr/>
              <a:t>30-Jan-21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A896F-4628-456C-95DD-B851C906E0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77AAEE-1C9B-4A07-9CB8-76C0269CA465}" type="datetimeFigureOut">
              <a:rPr lang="en-US"/>
              <a:pPr/>
              <a:t>30-Jan-21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FF884-7CE5-4779-B0E1-53065DEE2C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030502-AADF-40EA-B7C6-C7E2DF006575}" type="datetimeFigureOut">
              <a:rPr lang="en-US"/>
              <a:pPr/>
              <a:t>30-Jan-21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CC53A-CCD9-4CDB-8FED-BED988F66E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13A6BE-84F6-472B-82DE-D3D610044726}" type="datetimeFigureOut">
              <a:rPr lang="en-US"/>
              <a:pPr/>
              <a:t>30-Jan-21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44FB0-9E2C-4A19-9912-61C1E7296A2A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E9B4ADC1-710C-4E75-9E76-42FBB77CFCB9}" type="datetimeFigureOut">
              <a:rPr lang="en-US"/>
              <a:pPr/>
              <a:t>30-Jan-21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sr-Latn-C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F56BFA15-A459-4582-98A6-DF6A061F27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Straight Connector 27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9144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6" r:id="rId1"/>
    <p:sldLayoutId id="2147484647" r:id="rId2"/>
    <p:sldLayoutId id="2147484648" r:id="rId3"/>
    <p:sldLayoutId id="2147484643" r:id="rId4"/>
    <p:sldLayoutId id="2147484644" r:id="rId5"/>
    <p:sldLayoutId id="2147484649" r:id="rId6"/>
    <p:sldLayoutId id="2147484650" r:id="rId7"/>
    <p:sldLayoutId id="2147484651" r:id="rId8"/>
    <p:sldLayoutId id="2147484652" r:id="rId9"/>
    <p:sldLayoutId id="2147484645" r:id="rId10"/>
    <p:sldLayoutId id="214748465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1pPr>
      <a:lvl2pPr marL="547688" indent="-27305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2pPr>
      <a:lvl3pPr marL="822325" indent="-228600" algn="l" rtl="0" eaLnBrk="1" fontAlgn="base" hangingPunct="1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3pPr>
      <a:lvl4pPr marL="1096963" indent="-228600" algn="l" rtl="0" eaLnBrk="1" fontAlgn="base" hangingPunct="1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rs/url?sa=i&amp;rct=j&amp;q=&amp;esrc=s&amp;source=images&amp;cd=&amp;cad=rja&amp;uact=8&amp;ved=0ahUKEwjq4ZD1_PfYAhUGWBQKHSc8AjAQjRwIBw&amp;url=https://soft-crm.net/hr_HR/blog/podaci-koje-svaki-racun-u-hrvatskoj-mora-imati&amp;psig=AOvVaw1-az2jm8eB1J9SyCDDp2_Z&amp;ust=1517136508975328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who.int/entity/health-accounts/policy_highlights/en/index.html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rs/url?sa=i&amp;rct=j&amp;q=&amp;esrc=s&amp;source=images&amp;cd=&amp;cad=rja&amp;uact=8&amp;ved=0ahUKEwihmoCC0vjYAhUE_qQKHVa3BlMQjRwIBw&amp;url=http://www.nacionalnaavangarda.rs/2017/10/23/%D0%BA%D0%B0%D0%BA%D0%BE-%D0%B4%D0%B0-%D1%81%D1%80%D0%B1%D0%B8%D1%98%D0%B0-%D0%BF%D0%BE%D1%81%D1%82%D0%B8%D0%B3%D0%BD%D0%B5-%D0%B2%D0%B8%D1%88%D1%83-%D1%81%D1%82%D0%BE%D0%BF%D1%83-%D0%B1%D0%B4%D0%BF/&amp;psig=AOvVaw3d_27-iH7E2nKAbpsWe9X7&amp;ust=1517159548368153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914400"/>
          </a:xfrm>
        </p:spPr>
        <p:txBody>
          <a:bodyPr/>
          <a:lstStyle/>
          <a:p>
            <a:pPr algn="ctr" eaLnBrk="1" hangingPunct="1"/>
            <a:r>
              <a:rPr lang="sr-Latn-CS" sz="2400" dirty="0" smtClean="0">
                <a:latin typeface="Calibri" pitchFamily="34" charset="0"/>
                <a:cs typeface="Calibri" pitchFamily="34" charset="0"/>
              </a:rPr>
              <a:t>УНИВЕРЗИТЕТ У КРАГУЈЕВЦУ </a:t>
            </a:r>
            <a:br>
              <a:rPr lang="sr-Latn-CS" sz="2400" dirty="0" smtClean="0">
                <a:latin typeface="Calibri" pitchFamily="34" charset="0"/>
                <a:cs typeface="Calibri" pitchFamily="34" charset="0"/>
              </a:rPr>
            </a:br>
            <a:r>
              <a:rPr lang="sr-Latn-CS" sz="2400" dirty="0" smtClean="0">
                <a:latin typeface="Calibri" pitchFamily="34" charset="0"/>
                <a:cs typeface="Calibri" pitchFamily="34" charset="0"/>
              </a:rPr>
              <a:t>ФАКУЛТЕТ МЕДИЦИНСКИХ НАУКА</a:t>
            </a:r>
            <a:br>
              <a:rPr lang="sr-Latn-CS" sz="2400" dirty="0" smtClean="0">
                <a:latin typeface="Calibri" pitchFamily="34" charset="0"/>
                <a:cs typeface="Calibri" pitchFamily="34" charset="0"/>
              </a:rPr>
            </a:br>
            <a:endParaRPr lang="en-US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2664" y="2481064"/>
            <a:ext cx="8305800" cy="1524000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150000"/>
              </a:lnSpc>
              <a:spcBef>
                <a:spcPct val="0"/>
              </a:spcBef>
            </a:pPr>
            <a:r>
              <a:rPr lang="sr-Cyrl-RS" sz="4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ЗДРАВСТВЕНА ПОТРОШЊА</a:t>
            </a:r>
            <a:endParaRPr lang="en-US" sz="40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45" name="Picture 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18400" y="234082"/>
            <a:ext cx="13970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http://physics.kg.ac.rs/fizika/scopes/k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" y="401216"/>
            <a:ext cx="11049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dirty="0" smtClean="0">
                <a:solidFill>
                  <a:schemeClr val="tx1"/>
                </a:solidFill>
              </a:rPr>
              <a:t>Усмеравање ресурса у здравству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sr-Cyrl-RS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Здравствена заштита је најважнија функција Светске здравствене организације (СЗО), а постала је једна од најважнијих делатности и у Организацији за економски развој држава (ОЕЦД) и једна од најдинамичнијих у погледу научних открића и технолошких иновација.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Постоје  значајна достигнућа у начинима пружања здравствене заштите али и даље остаје брига за повећање правичности, </a:t>
            </a:r>
            <a:r>
              <a:rPr lang="sr-Cyrl-RS" sz="2400" b="1" dirty="0" smtClean="0">
                <a:solidFill>
                  <a:schemeClr val="tx1"/>
                </a:solidFill>
              </a:rPr>
              <a:t>ефикасности </a:t>
            </a:r>
            <a:r>
              <a:rPr lang="sr-Cyrl-RS" sz="2400" dirty="0" smtClean="0">
                <a:solidFill>
                  <a:schemeClr val="tx1"/>
                </a:solidFill>
              </a:rPr>
              <a:t>и </a:t>
            </a:r>
            <a:r>
              <a:rPr lang="sr-Cyrl-RS" sz="2400" b="1" dirty="0" smtClean="0">
                <a:solidFill>
                  <a:schemeClr val="tx1"/>
                </a:solidFill>
              </a:rPr>
              <a:t>ефективности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здравствене заштите.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tx1"/>
                </a:solidFill>
              </a:rPr>
              <a:t>Услови за усмеравање ресурса у здравству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Практична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имплементација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политике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вези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усмеравањем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ресурса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захтева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постојање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базичних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финансијских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нефинансијских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података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различитим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аспектима здравственог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система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циљем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постизања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само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финансијске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одрживости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самог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система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већ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побољшања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доступности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услуга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најширем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кругу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корисника.</a:t>
            </a:r>
          </a:p>
        </p:txBody>
      </p:sp>
      <p:pic>
        <p:nvPicPr>
          <p:cNvPr id="44034" name="Picture 2" descr="Rezultat slika za здравствени ресурс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005064"/>
            <a:ext cx="3352031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Реформа здравства на глобалном нивоу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Изазови брзих технолошких промена, растућа очекивања пацијената и старење популације повећавају захтеве за даљим реформама. Повећани су и захтеви за реалним  приказом финансијских података у здравственој делатности, као и међународним поређењима трошкова здравствене заштите.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На поменуте захтеве адекватно могу да одговоре Национални здравствствени рачуни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који уједно предсатвља концепт Светске здравствене организације.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Национални здравствени рачун представља модел за стандардизовано извештавање, обраду и анализу свеукупних-јавних , приватних и донираних здравствених трошкова  и финансирања здравствене заштите становника одређене државе на годишњем нивоу.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НЗР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везује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изворе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финансирања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система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пружаоцима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услуга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корисницима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истих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sr-Cyrl-RS" sz="2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sr-Cyrl-RS" sz="2400" dirty="0" smtClean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chemeClr val="tx1"/>
                </a:solidFill>
              </a:rPr>
              <a:t>Дефиниција Националног здравственог рачуна (НЗР)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7" name="Picture 6" descr="Rezultat slika za racuni slike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437112"/>
            <a:ext cx="396044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chemeClr val="tx1"/>
                </a:solidFill>
              </a:rPr>
              <a:t>Предности Националног здравственог рачуна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НЗР служи за дефинисање протока новчаних средстава у здравственом сектору , прикупљањем података о финансирању и потрошњи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финансијских средстава намењених за здравствену заштиту на националном нивоу.</a:t>
            </a:r>
          </a:p>
          <a:p>
            <a:r>
              <a:rPr lang="sr-Cyrl-RS" sz="2400" b="1" dirty="0" smtClean="0">
                <a:solidFill>
                  <a:schemeClr val="tx1"/>
                </a:solidFill>
              </a:rPr>
              <a:t>Показују колико земља троши за здравствену заштиту, одакле финансирање потиче, где су финансијска средства усмерена.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Специфично су организовани да помогну креаторима здравствене политике да разумеју здравствени систем и унапреде његово функционисање.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8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8424935" cy="54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39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568951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59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719" y="836712"/>
            <a:ext cx="8076753" cy="54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493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8280920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b="1" dirty="0" smtClean="0">
                <a:solidFill>
                  <a:schemeClr val="tx1"/>
                </a:solidFill>
              </a:rPr>
              <a:t>Препоруке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Побољшање одрживости здравственог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система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применом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модела</a:t>
            </a:r>
            <a:r>
              <a:rPr lang="en-US" sz="2400" dirty="0" smtClean="0">
                <a:solidFill>
                  <a:schemeClr val="tx1"/>
                </a:solidFill>
              </a:rPr>
              <a:t> „</a:t>
            </a:r>
            <a:r>
              <a:rPr lang="sr-Cyrl-RS" sz="2400" dirty="0" smtClean="0">
                <a:solidFill>
                  <a:schemeClr val="tx1"/>
                </a:solidFill>
              </a:rPr>
              <a:t>Набавке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болничких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услуга</a:t>
            </a:r>
            <a:r>
              <a:rPr lang="en-US" sz="2400" dirty="0" smtClean="0">
                <a:solidFill>
                  <a:schemeClr val="tx1"/>
                </a:solidFill>
              </a:rPr>
              <a:t>“ (Hospital Purchasing Mechanism - HPM) </a:t>
            </a:r>
            <a:r>
              <a:rPr lang="sr-Cyrl-RS" sz="2400" dirty="0" smtClean="0">
                <a:solidFill>
                  <a:schemeClr val="tx1"/>
                </a:solidFill>
              </a:rPr>
              <a:t>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основу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уговора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закључених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јединицама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одговорним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пружање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заштите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Такође</a:t>
            </a:r>
            <a:r>
              <a:rPr lang="vi-VN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веће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укључивање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приватних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пружалаца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здравствених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услуга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могућа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партнерства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између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њих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РФЗО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препознати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као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начин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значајно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смањење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трошкова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заштиту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апсолутном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износу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Процедуре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регистрацију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накнаде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код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нових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иновативних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тржишту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требало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поједноставе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јер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овај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вид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терапије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може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значајно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смањити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ост</a:t>
            </a:r>
            <a:r>
              <a:rPr lang="en-US" sz="2400" dirty="0" smtClean="0">
                <a:solidFill>
                  <a:schemeClr val="tx1"/>
                </a:solidFill>
              </a:rPr>
              <a:t>a</a:t>
            </a:r>
            <a:r>
              <a:rPr lang="sr-Cyrl-RS" sz="2400" dirty="0" smtClean="0">
                <a:solidFill>
                  <a:schemeClr val="tx1"/>
                </a:solidFill>
              </a:rPr>
              <a:t>ле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трошкове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</a:t>
            </a:r>
            <a:r>
              <a:rPr lang="en-US" sz="2400" dirty="0" smtClean="0">
                <a:solidFill>
                  <a:schemeClr val="tx1"/>
                </a:solidFill>
              </a:rPr>
              <a:t>a</a:t>
            </a:r>
            <a:r>
              <a:rPr lang="sr-Cyrl-RS" sz="2400" dirty="0" smtClean="0">
                <a:solidFill>
                  <a:schemeClr val="tx1"/>
                </a:solidFill>
              </a:rPr>
              <a:t>вств</a:t>
            </a:r>
            <a:r>
              <a:rPr lang="en-US" sz="2400" dirty="0" smtClean="0">
                <a:solidFill>
                  <a:schemeClr val="tx1"/>
                </a:solidFill>
              </a:rPr>
              <a:t>e</a:t>
            </a:r>
            <a:r>
              <a:rPr lang="sr-Cyrl-RS" sz="2400" dirty="0" smtClean="0">
                <a:solidFill>
                  <a:schemeClr val="tx1"/>
                </a:solidFill>
              </a:rPr>
              <a:t>н</a:t>
            </a:r>
            <a:r>
              <a:rPr lang="en-US" sz="2400" dirty="0" smtClean="0">
                <a:solidFill>
                  <a:schemeClr val="tx1"/>
                </a:solidFill>
              </a:rPr>
              <a:t>e </a:t>
            </a:r>
            <a:r>
              <a:rPr lang="sr-Cyrl-RS" sz="2400" dirty="0" smtClean="0">
                <a:solidFill>
                  <a:schemeClr val="tx1"/>
                </a:solidFill>
              </a:rPr>
              <a:t>з</a:t>
            </a:r>
            <a:r>
              <a:rPr lang="en-US" sz="2400" dirty="0" smtClean="0">
                <a:solidFill>
                  <a:schemeClr val="tx1"/>
                </a:solidFill>
              </a:rPr>
              <a:t>a</a:t>
            </a:r>
            <a:r>
              <a:rPr lang="sr-Cyrl-RS" sz="2400" dirty="0" smtClean="0">
                <a:solidFill>
                  <a:schemeClr val="tx1"/>
                </a:solidFill>
              </a:rPr>
              <a:t>штит</a:t>
            </a:r>
            <a:r>
              <a:rPr lang="en-US" sz="2400" dirty="0" smtClean="0">
                <a:solidFill>
                  <a:schemeClr val="tx1"/>
                </a:solidFill>
              </a:rPr>
              <a:t>e</a:t>
            </a:r>
            <a:r>
              <a:rPr lang="sr-Cyrl-RS" sz="2400" dirty="0" smtClean="0">
                <a:solidFill>
                  <a:schemeClr val="tx1"/>
                </a:solidFill>
              </a:rPr>
              <a:t>.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Здравствена потрошња као глобални проблем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Показатељи здравствене потрошње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Фактори који утичу на раст здравствене потрошње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Здравствена потражња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Усмеравање ресурса у здравству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Расходи за здравствену заштиту у Републици Србији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Неке од препорука за снижење здравствене потрошње</a:t>
            </a:r>
          </a:p>
          <a:p>
            <a:endParaRPr lang="sr-Cyrl-RS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b="1" dirty="0" smtClean="0">
                <a:solidFill>
                  <a:schemeClr val="tx1"/>
                </a:solidFill>
              </a:rPr>
              <a:t>Препоруке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sz="2400" b="1" dirty="0" smtClean="0"/>
          </a:p>
          <a:p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Развој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интегрисаног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информационог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система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установе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баве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пружањем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заштите посебно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пружају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услуге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креиране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листе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чекања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како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обезбедила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размена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информација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реалном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времену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оптимална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решења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пацијента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Централизација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заштите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нивоу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државе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препоручује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као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боља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опција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овом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тренутку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имајући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виду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тренутно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стање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развоја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r>
              <a:rPr lang="sr-Cyrl-RS" sz="2400" dirty="0" smtClean="0">
                <a:solidFill>
                  <a:schemeClr val="tx1"/>
                </a:solidFill>
              </a:rPr>
              <a:t>Проблеми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координације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ризик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дуплирања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услуга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самим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трошкова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главни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аргументи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против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децентрализованог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система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заштите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b="1" dirty="0" smtClean="0">
              <a:solidFill>
                <a:schemeClr val="tx2"/>
              </a:solidFill>
            </a:endParaRPr>
          </a:p>
          <a:p>
            <a:endParaRPr lang="en-US" b="1" dirty="0" smtClean="0">
              <a:solidFill>
                <a:schemeClr val="tx2"/>
              </a:solidFill>
            </a:endParaRPr>
          </a:p>
          <a:p>
            <a:endParaRPr lang="en-US" b="1" dirty="0" smtClean="0">
              <a:solidFill>
                <a:schemeClr val="tx2"/>
              </a:solidFill>
            </a:endParaRPr>
          </a:p>
          <a:p>
            <a:endParaRPr lang="en-US" b="1" dirty="0" smtClean="0">
              <a:solidFill>
                <a:schemeClr val="tx2"/>
              </a:solidFill>
            </a:endParaRPr>
          </a:p>
          <a:p>
            <a:pPr>
              <a:buFont typeface="Wingdings 3" pitchFamily="18" charset="2"/>
              <a:buNone/>
            </a:pPr>
            <a:r>
              <a:rPr lang="en-US" b="1" dirty="0" smtClean="0">
                <a:solidFill>
                  <a:schemeClr val="tx2"/>
                </a:solidFill>
              </a:rPr>
              <a:t>                      </a:t>
            </a:r>
            <a:r>
              <a:rPr lang="en-US" sz="4000" b="1" dirty="0" smtClean="0">
                <a:solidFill>
                  <a:schemeClr val="tx1"/>
                </a:solidFill>
              </a:rPr>
              <a:t>ХВАЛА НА ПАЖЊИ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sr-Cyrl-RS" sz="3600" b="1" dirty="0" smtClean="0">
                <a:solidFill>
                  <a:schemeClr val="tx1"/>
                </a:solidFill>
              </a:rPr>
              <a:t>Растућа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sr-Cyrl-RS" sz="3600" b="1" dirty="0" smtClean="0">
                <a:solidFill>
                  <a:schemeClr val="tx1"/>
                </a:solidFill>
              </a:rPr>
              <a:t>здравствена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sr-Cyrl-RS" sz="3600" b="1" dirty="0" smtClean="0">
                <a:solidFill>
                  <a:schemeClr val="tx1"/>
                </a:solidFill>
              </a:rPr>
              <a:t>потрошња глобални проблем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Растућа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постала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главни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проблем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политике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током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последње деценије двадесетог века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већини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индустријски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развијених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земаља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Потреба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контроле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постаје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све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израженија.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Због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креирања здравствене политике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важно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знати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чиниоци одређују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потрошњу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sr-Cyrl-RS" sz="2400" dirty="0" smtClean="0">
              <a:solidFill>
                <a:schemeClr val="tx1"/>
              </a:solidFill>
            </a:endParaRPr>
          </a:p>
          <a:p>
            <a:endParaRPr lang="en-US" sz="2400" dirty="0"/>
          </a:p>
        </p:txBody>
      </p:sp>
      <p:pic>
        <p:nvPicPr>
          <p:cNvPr id="4" name="Picture 3" descr="http://www.who.int/entity/health-accounts/platform_approach_110x85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365104"/>
            <a:ext cx="381642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Финансијско издвајање за здравство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Не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постоји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универзалан приступ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колико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нека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земља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требало да издваја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здравство због разлике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структури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становништва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очекиваном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трајању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живота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популације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социјалним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друштвеним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географским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условима. 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Износ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средстава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потребан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функционисање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система зависи до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више фактора.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Најважнија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варијабла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sr-Cyrl-RS" sz="2400" dirty="0" smtClean="0">
                <a:solidFill>
                  <a:schemeClr val="tx1"/>
                </a:solidFill>
              </a:rPr>
              <a:t>оптерећеност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болестима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будући да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ће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sr-Cyrl-RS" sz="2400" dirty="0" smtClean="0">
                <a:solidFill>
                  <a:schemeClr val="tx1"/>
                </a:solidFill>
              </a:rPr>
              <a:t>популације која имају веће оптерећење болестима захтевати сложенији и скупљи  медицински третман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r>
              <a:rPr lang="sr-Cyrl-RS" sz="2400" dirty="0" smtClean="0">
                <a:solidFill>
                  <a:schemeClr val="tx1"/>
                </a:solidFill>
              </a:rPr>
              <a:t>Ни у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случају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sr-Cyrl-RS" sz="2400" dirty="0" smtClean="0">
                <a:solidFill>
                  <a:schemeClr val="tx1"/>
                </a:solidFill>
              </a:rPr>
              <a:t>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постоји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строго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линеарна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повезаност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јер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неке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болести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могу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ефикасно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лечити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уз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ниске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трошкове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Показатељи здравствене потрошње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b="1" dirty="0" smtClean="0">
                <a:solidFill>
                  <a:schemeClr val="tx1"/>
                </a:solidFill>
              </a:rPr>
              <a:t>Најчешћи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показатељи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здравствене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потрошње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су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endParaRPr lang="sr-Cyrl-R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     -укупна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     -потрошња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становнику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lang="sr-Cyrl-R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 Укупна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често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посматра у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sr-Cyrl-RS" sz="2400" dirty="0" smtClean="0">
                <a:solidFill>
                  <a:schemeClr val="tx1"/>
                </a:solidFill>
              </a:rPr>
              <a:t>декомпонованом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облику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као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јавна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приватна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својим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компонентама</a:t>
            </a:r>
            <a:r>
              <a:rPr lang="en-US" sz="2400" dirty="0" smtClean="0">
                <a:solidFill>
                  <a:schemeClr val="tx1"/>
                </a:solidFill>
              </a:rPr>
              <a:t> (</a:t>
            </a:r>
            <a:r>
              <a:rPr lang="sr-Cyrl-RS" sz="2400" dirty="0" smtClean="0">
                <a:solidFill>
                  <a:schemeClr val="tx1"/>
                </a:solidFill>
              </a:rPr>
              <a:t>потрошња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запослени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администрација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превентивна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заштита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итд</a:t>
            </a:r>
            <a:r>
              <a:rPr lang="en-US" sz="2400" dirty="0" smtClean="0">
                <a:solidFill>
                  <a:schemeClr val="tx1"/>
                </a:solidFill>
              </a:rPr>
              <a:t>.).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Потвђена је повезаност између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дохотка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 глави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становника (БДП) односно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БДП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објашњава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велики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постотак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варијације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потрошње.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Финансирање здравствене потрошње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b="1" dirty="0" smtClean="0">
                <a:solidFill>
                  <a:schemeClr val="tx1"/>
                </a:solidFill>
              </a:rPr>
              <a:t>Здравствена потрошња обухвата процес пружања услуга становништву које је покривено здравственим осигурањем.</a:t>
            </a:r>
            <a:endParaRPr lang="en-US" sz="2400" b="1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Здравствена потрошња може се финансирати из неколико извора: јавни, приватни или као комбинација јавних и приватних извора. Појединачни здравствени системи углавном имају један извор финанцирања здравствене потрошње који је доминантан, никад се не ради о чисто једном извору средстава.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dirty="0" smtClean="0">
                <a:solidFill>
                  <a:schemeClr val="tx1"/>
                </a:solidFill>
              </a:rPr>
              <a:t> 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ЕУ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земљама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углавном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финансира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јавних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извора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али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тенденцијом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пада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удела.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Rezultat slika za racuni slik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445224"/>
            <a:ext cx="3672409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Раст здравствене потрошње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Раст здравствене потрошње уско је  повезан са порастом економске моћи  земље.  Државе у транзицији имају релативно већу здравствену  потрошњу  у односу на ниво дохотка по глави становника. Слична се ситуација може се  видети и у неким развијеним земљама Еуропе (Аустрија, Њемачка и Норвешка) па се може рећи да то није феномен карактеристичан само за слабије развијене земље.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www.who.int/entity/health-accounts/total_expenditure_map25.png?ua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861048"/>
            <a:ext cx="6840760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chemeClr val="tx1"/>
                </a:solidFill>
              </a:rPr>
              <a:t>Фактори који утичу на раст здравствене потрошње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29600" cy="5328592"/>
          </a:xfrm>
        </p:spPr>
        <p:txBody>
          <a:bodyPr/>
          <a:lstStyle/>
          <a:p>
            <a:r>
              <a:rPr lang="sr-Cyrl-RS" dirty="0" smtClean="0"/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Примећен</a:t>
            </a:r>
            <a:r>
              <a:rPr lang="sr-Latn-RS" sz="2400" dirty="0" smtClean="0">
                <a:solidFill>
                  <a:schemeClr val="tx1"/>
                </a:solidFill>
              </a:rPr>
              <a:t> je</a:t>
            </a:r>
            <a:r>
              <a:rPr lang="sr-Cyrl-RS" sz="2400" dirty="0" smtClean="0">
                <a:solidFill>
                  <a:schemeClr val="tx1"/>
                </a:solidFill>
              </a:rPr>
              <a:t> значајан раст здравствене потрошње на глобалном нивоу.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Као разлози раста здравствене потрошње наводе се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r>
              <a:rPr lang="sr-Cyrl-RS" sz="2400" dirty="0" smtClean="0">
                <a:solidFill>
                  <a:schemeClr val="tx1"/>
                </a:solidFill>
              </a:rPr>
              <a:t> </a:t>
            </a:r>
            <a:endParaRPr lang="sr-Latn-R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Latn-RS" sz="2400" dirty="0" smtClean="0">
                <a:solidFill>
                  <a:schemeClr val="tx1"/>
                </a:solidFill>
              </a:rPr>
              <a:t>    -</a:t>
            </a:r>
            <a:r>
              <a:rPr lang="sr-Cyrl-RS" sz="2400" dirty="0" smtClean="0">
                <a:solidFill>
                  <a:schemeClr val="tx1"/>
                </a:solidFill>
              </a:rPr>
              <a:t>старење становништва, </a:t>
            </a:r>
            <a:endParaRPr lang="sr-Latn-R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Latn-RS" sz="2400" dirty="0" smtClean="0">
                <a:solidFill>
                  <a:schemeClr val="tx1"/>
                </a:solidFill>
              </a:rPr>
              <a:t>    -</a:t>
            </a:r>
            <a:r>
              <a:rPr lang="sr-Cyrl-RS" sz="2400" dirty="0" smtClean="0">
                <a:solidFill>
                  <a:schemeClr val="tx1"/>
                </a:solidFill>
              </a:rPr>
              <a:t>повећана употреба медицинске технологије, </a:t>
            </a:r>
            <a:endParaRPr lang="sr-Latn-R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Latn-RS" sz="2400" dirty="0" smtClean="0">
                <a:solidFill>
                  <a:schemeClr val="tx1"/>
                </a:solidFill>
              </a:rPr>
              <a:t>    -</a:t>
            </a:r>
            <a:r>
              <a:rPr lang="sr-Cyrl-RS" sz="2400" dirty="0" smtClean="0">
                <a:solidFill>
                  <a:schemeClr val="tx1"/>
                </a:solidFill>
              </a:rPr>
              <a:t>асиметрија информација између пацијената и даваоца здравствених услуга , </a:t>
            </a:r>
            <a:endParaRPr lang="sr-Latn-R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Latn-RS" sz="2400" dirty="0" smtClean="0">
                <a:solidFill>
                  <a:schemeClr val="tx1"/>
                </a:solidFill>
              </a:rPr>
              <a:t>    -</a:t>
            </a:r>
            <a:r>
              <a:rPr lang="sr-Cyrl-RS" sz="2400" dirty="0" smtClean="0">
                <a:solidFill>
                  <a:schemeClr val="tx1"/>
                </a:solidFill>
              </a:rPr>
              <a:t>морални ризик,</a:t>
            </a:r>
            <a:endParaRPr lang="sr-Latn-R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Latn-RS" sz="2400" dirty="0" smtClean="0">
                <a:solidFill>
                  <a:schemeClr val="tx1"/>
                </a:solidFill>
              </a:rPr>
              <a:t>    -</a:t>
            </a:r>
            <a:r>
              <a:rPr lang="sr-Cyrl-RS" sz="2400" dirty="0" smtClean="0">
                <a:solidFill>
                  <a:schemeClr val="tx1"/>
                </a:solidFill>
              </a:rPr>
              <a:t>стил живота.</a:t>
            </a:r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 descr="Rezultat slika za раст здравствене потросње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717032"/>
            <a:ext cx="463867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Здравствена потражња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Када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говоримо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здравственој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потрошњи</a:t>
            </a:r>
            <a:r>
              <a:rPr lang="sr-Latn-R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треба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споменути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њену везу са појмом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здравствене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потражње.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Потражња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представља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захтев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пацијента</a:t>
            </a:r>
            <a:r>
              <a:rPr lang="sr-Latn-RS" sz="2400" dirty="0" smtClean="0">
                <a:solidFill>
                  <a:schemeClr val="tx1"/>
                </a:solidFill>
              </a:rPr>
              <a:t> (</a:t>
            </a:r>
            <a:r>
              <a:rPr lang="sr-Cyrl-RS" sz="2400" dirty="0" smtClean="0">
                <a:solidFill>
                  <a:schemeClr val="tx1"/>
                </a:solidFill>
              </a:rPr>
              <a:t>лекара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или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породице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пацијента</a:t>
            </a:r>
            <a:r>
              <a:rPr lang="sr-Latn-RS" sz="2400" dirty="0" smtClean="0">
                <a:solidFill>
                  <a:schemeClr val="tx1"/>
                </a:solidFill>
              </a:rPr>
              <a:t>)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здравственом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услугом</a:t>
            </a:r>
            <a:r>
              <a:rPr lang="sr-Latn-RS" sz="2400" dirty="0" smtClean="0">
                <a:solidFill>
                  <a:schemeClr val="tx1"/>
                </a:solidFill>
              </a:rPr>
              <a:t>. 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Потражња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здравствених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услуга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зависи од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r>
              <a:rPr lang="sr-Cyrl-RS" sz="2400" dirty="0" smtClean="0">
                <a:solidFill>
                  <a:schemeClr val="tx1"/>
                </a:solidFill>
              </a:rPr>
              <a:t> цене здравствене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услуге</a:t>
            </a:r>
            <a:r>
              <a:rPr lang="sr-Latn-R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доходка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корисника</a:t>
            </a:r>
            <a:r>
              <a:rPr lang="sr-Latn-R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здравственог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осигурања</a:t>
            </a:r>
            <a:r>
              <a:rPr lang="sr-Latn-RS" sz="2400" dirty="0" smtClean="0">
                <a:solidFill>
                  <a:schemeClr val="tx1"/>
                </a:solidFill>
              </a:rPr>
              <a:t>,</a:t>
            </a:r>
            <a:r>
              <a:rPr lang="sr-Cyrl-RS" sz="2400" dirty="0" smtClean="0">
                <a:solidFill>
                  <a:schemeClr val="tx1"/>
                </a:solidFill>
              </a:rPr>
              <a:t> здравствене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потребе</a:t>
            </a:r>
            <a:r>
              <a:rPr lang="sr-Latn-R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здравственог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стање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појединца</a:t>
            </a:r>
            <a:r>
              <a:rPr lang="sr-Latn-R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фактора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предиспозиције</a:t>
            </a:r>
            <a:r>
              <a:rPr lang="sr-Latn-RS" sz="2400" dirty="0" smtClean="0">
                <a:solidFill>
                  <a:schemeClr val="tx1"/>
                </a:solidFill>
              </a:rPr>
              <a:t>. 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Потражња у данашњим здравственим системима резултира високом стопом искориштавања ресурса, без оптималног баланса између менаџмента, превентивних и медицинских услуга</a:t>
            </a:r>
            <a:r>
              <a:rPr lang="sr-Cyrl-RS" sz="2400" dirty="0" smtClean="0">
                <a:solidFill>
                  <a:schemeClr val="tx1"/>
                </a:solidFill>
              </a:rPr>
              <a:t>.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.Vukomanovic-PhD_97-20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V.Vukomanovic-PhD_97-2003</Template>
  <TotalTime>1853</TotalTime>
  <Words>1005</Words>
  <Application>Microsoft Office PowerPoint</Application>
  <PresentationFormat>On-screen Show (4:3)</PresentationFormat>
  <Paragraphs>74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V.Vukomanovic-PhD_97-2003</vt:lpstr>
      <vt:lpstr>УНИВЕРЗИТЕТ У КРАГУЈЕВЦУ  ФАКУЛТЕТ МЕДИЦИНСКИХ НАУКА </vt:lpstr>
      <vt:lpstr>Slide 2</vt:lpstr>
      <vt:lpstr>Растућа здравствена потрошња глобални проблем</vt:lpstr>
      <vt:lpstr>Финансијско издвајање за здравство</vt:lpstr>
      <vt:lpstr>Показатељи здравствене потрошње</vt:lpstr>
      <vt:lpstr>Финансирање здравствене потрошње</vt:lpstr>
      <vt:lpstr>Раст здравствене потрошње</vt:lpstr>
      <vt:lpstr>Фактори који утичу на раст здравствене потрошње</vt:lpstr>
      <vt:lpstr>Здравствена потражња</vt:lpstr>
      <vt:lpstr>Усмеравање ресурса у здравству</vt:lpstr>
      <vt:lpstr>Услови за усмеравање ресурса у здравству</vt:lpstr>
      <vt:lpstr>Реформа здравства на глобалном нивоу</vt:lpstr>
      <vt:lpstr>Дефиниција Националног здравственог рачуна (НЗР)</vt:lpstr>
      <vt:lpstr>Предности Националног здравственог рачуна</vt:lpstr>
      <vt:lpstr>Slide 15</vt:lpstr>
      <vt:lpstr>Slide 16</vt:lpstr>
      <vt:lpstr>Slide 17</vt:lpstr>
      <vt:lpstr>Slide 18</vt:lpstr>
      <vt:lpstr>Препоруке</vt:lpstr>
      <vt:lpstr>Препоруке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УНИВЕРЗИТЕТ У КРАГУЈЕВЦУ  ФАКУЛТЕТ МЕДИЦИНСКИХ НАУКА</dc:title>
  <dc:creator>Ucionica</dc:creator>
  <cp:lastModifiedBy>Windows User</cp:lastModifiedBy>
  <cp:revision>361</cp:revision>
  <dcterms:created xsi:type="dcterms:W3CDTF">2017-10-13T15:58:44Z</dcterms:created>
  <dcterms:modified xsi:type="dcterms:W3CDTF">2021-01-30T12:55:18Z</dcterms:modified>
</cp:coreProperties>
</file>